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86" autoAdjust="0"/>
    <p:restoredTop sz="94665"/>
  </p:normalViewPr>
  <p:slideViewPr>
    <p:cSldViewPr snapToGrid="0">
      <p:cViewPr varScale="1">
        <p:scale>
          <a:sx n="139" d="100"/>
          <a:sy n="139" d="100"/>
        </p:scale>
        <p:origin x="60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3495-D38C-9099-8377-6A2D041B9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C1F2DF-36AF-62A9-9AFD-DF8CCBAE3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B0B67-8DEF-CEF8-D941-545E27E5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AB85-C8A9-4537-806A-EC816A5CB99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DFD8D-A589-ED6D-382C-221411586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4FC3B-A57F-B2B4-A9C7-4C5624DFC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E298-593F-44C7-8C5A-D87AE3F49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4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275A-427E-5F66-16FA-52D28F562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C9673-EAF1-14B7-8520-F9CFE66C1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0977A-16E6-9AF4-462E-D08502775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AB85-C8A9-4537-806A-EC816A5CB99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66289-7C8E-DC10-0C4F-1CA2BECC4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2A07F-B2D3-177D-43AB-88AAE4E6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E298-593F-44C7-8C5A-D87AE3F49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35146A-4F17-0416-C9D2-7C93081CA2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96A9F-9DD1-79FF-33D1-DF29B88C1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4B8E1-3580-922F-68DE-CF3AC094A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AB85-C8A9-4537-806A-EC816A5CB99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146F4-9E89-B848-D2DC-0E01A195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72298-273E-C43A-70BF-A504E8E4A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E298-593F-44C7-8C5A-D87AE3F49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72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04A9D-7943-DF62-B7EB-98A4D522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8A8F-3AB3-3170-061F-54FA69796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1CD69-02F5-6962-2EE8-4324DF2F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AB85-C8A9-4537-806A-EC816A5CB99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AC5A8-069D-9152-4688-C0778F415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FD84D-DF22-1CDF-4D65-3F0CDD24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E298-593F-44C7-8C5A-D87AE3F49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11177-A865-CF5B-8E67-367B76F4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08C09-218D-E690-31EF-FA746D004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8D81B-2B5C-BB32-FEDA-C9F77E8D0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AB85-C8A9-4537-806A-EC816A5CB99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E720E-6B4F-9AE8-0DDC-F949129A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70677-3A30-4B6C-5C60-91EB3E17C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E298-593F-44C7-8C5A-D87AE3F49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8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9206-CAA7-D17A-6BEF-78EF6CAF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CD720-3007-6B34-A07C-77F81ED2C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3B09C-8D8D-EAA9-7C74-75088518B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C8785-B40A-B5C6-18A2-B838575B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AB85-C8A9-4537-806A-EC816A5CB99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93407-CAE2-F1D5-76F9-54DA91E5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A2B29-940B-3373-55AF-E8B0939E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E298-593F-44C7-8C5A-D87AE3F49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4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ED94-8C0A-51E1-9F1E-ADBC6A938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FBE4D-038F-2C06-9B9B-4201F5429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FA76F-02BB-3D64-8E32-DDD0AE981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1CC20-09D9-9EB2-73B3-6EBF3EA6E7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043235-2D36-C17B-186C-05878A3AD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7F68B4-482B-1EAF-C8F5-F59036467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AB85-C8A9-4537-806A-EC816A5CB99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458F3B-5B7C-1489-2A4A-11D93EAB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F37F57-7010-33A4-9BA8-B0B9712B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E298-593F-44C7-8C5A-D87AE3F49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6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B2866-C51E-8457-F794-50829DE3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802C52-B1D1-8D24-1415-2E2C390C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AB85-C8A9-4537-806A-EC816A5CB99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27731-F8FB-E54C-C4E8-B58FA107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3B74-FB43-7CDB-9F6C-0AE8515E9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E298-593F-44C7-8C5A-D87AE3F49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7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31C7AA-E137-781F-67C1-B691CFD9C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AB85-C8A9-4537-806A-EC816A5CB99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425130-2F11-53A3-3BFB-5F5E4711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98FB0-8A80-1D46-35E0-216C24CA1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E298-593F-44C7-8C5A-D87AE3F49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69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7ECF-19D6-FA1E-7890-F4B252EF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823B6-55DD-5309-3F02-69F4CF8FE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0296E-5EA8-1048-50F5-FDB7BE164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C34C1-FB92-DDB2-334C-71AE2C22B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AB85-C8A9-4537-806A-EC816A5CB99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C9AC5-EB29-0CB7-5F28-161F8BCAA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2D527-3256-3A4B-8617-3C41DA0EF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E298-593F-44C7-8C5A-D87AE3F49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B954-7291-7234-23E3-57CCEF41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D4DCFC-9F09-7F72-8E8C-C14ED4241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270E5-03BD-B25B-65F9-12C4C946D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281EB-CD5B-BB91-D7DE-A95D2B680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AB85-C8A9-4537-806A-EC816A5CB99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FC7A1-6244-25A6-EA16-CF178D8DB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01B1E-FC8C-A7C1-1B76-DBB6067B5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E298-593F-44C7-8C5A-D87AE3F49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9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6E4BF2-C88D-8227-440D-7C61F754F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E688F-E48D-42C2-C2F5-B10115DE9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B924A-7A29-615C-9972-FE4AA3D4A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B6AB85-C8A9-4537-806A-EC816A5CB99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B9800-B1C5-257A-E0AB-BFF917122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B851F-E734-7613-38E1-7793FD849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8FE298-593F-44C7-8C5A-D87AE3F49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1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 descr="A view of the earth from space&#10;&#10;AI-generated content may be incorrect.">
            <a:extLst>
              <a:ext uri="{FF2B5EF4-FFF2-40B4-BE49-F238E27FC236}">
                <a16:creationId xmlns:a16="http://schemas.microsoft.com/office/drawing/2014/main" id="{735BEF6F-614A-155A-A989-C755E0B59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Picture 22" descr="A black object with a round cap&#10;&#10;AI-generated content may be incorrect.">
            <a:extLst>
              <a:ext uri="{FF2B5EF4-FFF2-40B4-BE49-F238E27FC236}">
                <a16:creationId xmlns:a16="http://schemas.microsoft.com/office/drawing/2014/main" id="{35ABF208-5967-20EB-27BD-966028677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11103" y="2985235"/>
            <a:ext cx="536266" cy="536266"/>
          </a:xfrm>
          <a:prstGeom prst="rect">
            <a:avLst/>
          </a:prstGeom>
        </p:spPr>
      </p:pic>
      <p:pic>
        <p:nvPicPr>
          <p:cNvPr id="19" name="Picture 18" descr="A plane flying in the sky&#10;&#10;AI-generated content may be incorrect.">
            <a:extLst>
              <a:ext uri="{FF2B5EF4-FFF2-40B4-BE49-F238E27FC236}">
                <a16:creationId xmlns:a16="http://schemas.microsoft.com/office/drawing/2014/main" id="{645BE0AE-8864-AB04-C540-4A43CA138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225" y="1147232"/>
            <a:ext cx="4547937" cy="3031958"/>
          </a:xfrm>
          <a:prstGeom prst="rect">
            <a:avLst/>
          </a:prstGeom>
        </p:spPr>
      </p:pic>
      <p:pic>
        <p:nvPicPr>
          <p:cNvPr id="21" name="Picture 20" descr="A solar panel in space&#10;&#10;AI-generated content may be incorrect.">
            <a:extLst>
              <a:ext uri="{FF2B5EF4-FFF2-40B4-BE49-F238E27FC236}">
                <a16:creationId xmlns:a16="http://schemas.microsoft.com/office/drawing/2014/main" id="{AA131135-DE0A-E4BE-A790-B287C2927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107" y="1050572"/>
            <a:ext cx="2548116" cy="1274058"/>
          </a:xfrm>
          <a:prstGeom prst="rect">
            <a:avLst/>
          </a:prstGeom>
        </p:spPr>
      </p:pic>
      <p:pic>
        <p:nvPicPr>
          <p:cNvPr id="25" name="Picture 24" descr="A person in military uniform holding an object&#10;&#10;AI-generated content may be incorrect.">
            <a:extLst>
              <a:ext uri="{FF2B5EF4-FFF2-40B4-BE49-F238E27FC236}">
                <a16:creationId xmlns:a16="http://schemas.microsoft.com/office/drawing/2014/main" id="{C99BE013-DCCB-F729-1619-FB3EAF5756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5"/>
          <a:stretch>
            <a:fillRect/>
          </a:stretch>
        </p:blipFill>
        <p:spPr>
          <a:xfrm>
            <a:off x="10453950" y="4658896"/>
            <a:ext cx="1738050" cy="2199104"/>
          </a:xfrm>
          <a:prstGeom prst="rect">
            <a:avLst/>
          </a:prstGeom>
        </p:spPr>
      </p:pic>
      <p:pic>
        <p:nvPicPr>
          <p:cNvPr id="27" name="Picture 26" descr="A white board with a black background&#10;&#10;AI-generated content may be incorrect.">
            <a:extLst>
              <a:ext uri="{FF2B5EF4-FFF2-40B4-BE49-F238E27FC236}">
                <a16:creationId xmlns:a16="http://schemas.microsoft.com/office/drawing/2014/main" id="{FF482C0A-5BF7-3B8D-83EC-BB18B4E016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4" y="6162020"/>
            <a:ext cx="742950" cy="415502"/>
          </a:xfrm>
          <a:prstGeom prst="rect">
            <a:avLst/>
          </a:prstGeom>
        </p:spPr>
      </p:pic>
      <p:pic>
        <p:nvPicPr>
          <p:cNvPr id="36" name="Picture 35" descr="A device connected to a radio&#10;&#10;AI-generated content may be incorrect.">
            <a:extLst>
              <a:ext uri="{FF2B5EF4-FFF2-40B4-BE49-F238E27FC236}">
                <a16:creationId xmlns:a16="http://schemas.microsoft.com/office/drawing/2014/main" id="{ECA6661C-7A37-2508-9ACC-64971DFBF9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49884" y="5102333"/>
            <a:ext cx="2144452" cy="179101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5AFEBF-7BB8-3B01-FF57-B7BE5CD78AEF}"/>
              </a:ext>
            </a:extLst>
          </p:cNvPr>
          <p:cNvSpPr txBox="1"/>
          <p:nvPr/>
        </p:nvSpPr>
        <p:spPr>
          <a:xfrm>
            <a:off x="7736546" y="4612165"/>
            <a:ext cx="3806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Silvus SC4200EP 10W LOI3, </a:t>
            </a:r>
            <a:r>
              <a:rPr lang="en-US" sz="1200" dirty="0" err="1">
                <a:solidFill>
                  <a:schemeClr val="bg1"/>
                </a:solidFill>
              </a:rPr>
              <a:t>RoIP</a:t>
            </a:r>
            <a:r>
              <a:rPr lang="en-US" sz="1200" dirty="0">
                <a:solidFill>
                  <a:schemeClr val="bg1"/>
                </a:solidFill>
              </a:rPr>
              <a:t> with C2 and team </a:t>
            </a:r>
            <a:r>
              <a:rPr lang="en-US" sz="1200" dirty="0" err="1">
                <a:solidFill>
                  <a:schemeClr val="bg1"/>
                </a:solidFill>
              </a:rPr>
              <a:t>Wifi</a:t>
            </a:r>
            <a:r>
              <a:rPr lang="en-US" sz="1200" dirty="0">
                <a:solidFill>
                  <a:schemeClr val="bg1"/>
                </a:solidFill>
              </a:rPr>
              <a:t> Hotspot ~3KM capable through S23 and KTAK</a:t>
            </a:r>
          </a:p>
        </p:txBody>
      </p:sp>
      <p:pic>
        <p:nvPicPr>
          <p:cNvPr id="42" name="Picture 41" descr="A computer with a black screen&#10;&#10;AI-generated content may be incorrect.">
            <a:extLst>
              <a:ext uri="{FF2B5EF4-FFF2-40B4-BE49-F238E27FC236}">
                <a16:creationId xmlns:a16="http://schemas.microsoft.com/office/drawing/2014/main" id="{E6B695F9-1F4E-3ED0-31EC-DE2CE1DA4E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91" y="6184833"/>
            <a:ext cx="720650" cy="720650"/>
          </a:xfrm>
          <a:prstGeom prst="rect">
            <a:avLst/>
          </a:prstGeom>
        </p:spPr>
      </p:pic>
      <p:pic>
        <p:nvPicPr>
          <p:cNvPr id="43" name="Picture 42" descr="A close-up of a phone case&#10;&#10;AI-generated content may be incorrect.">
            <a:extLst>
              <a:ext uri="{FF2B5EF4-FFF2-40B4-BE49-F238E27FC236}">
                <a16:creationId xmlns:a16="http://schemas.microsoft.com/office/drawing/2014/main" id="{FC1F71FC-7644-69A4-1461-12D2B007AA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9641" y="6471095"/>
            <a:ext cx="228760" cy="38968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FAE4967-322B-1A40-304F-ADF67F0A1EF1}"/>
              </a:ext>
            </a:extLst>
          </p:cNvPr>
          <p:cNvSpPr txBox="1"/>
          <p:nvPr/>
        </p:nvSpPr>
        <p:spPr>
          <a:xfrm>
            <a:off x="169906" y="5904355"/>
            <a:ext cx="1511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Minimal C2 &amp; GSE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C54FFC-ADAD-DB94-BB97-5BFC35EA3C5F}"/>
              </a:ext>
            </a:extLst>
          </p:cNvPr>
          <p:cNvSpPr txBox="1"/>
          <p:nvPr/>
        </p:nvSpPr>
        <p:spPr>
          <a:xfrm>
            <a:off x="7099603" y="5501619"/>
            <a:ext cx="1366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3km Wi-Fi booster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Satellite internet to ground forces</a:t>
            </a:r>
          </a:p>
        </p:txBody>
      </p:sp>
      <p:pic>
        <p:nvPicPr>
          <p:cNvPr id="48" name="Picture 47" descr="A grey rectangular object with two antennas&#10;&#10;AI-generated content may be incorrect.">
            <a:extLst>
              <a:ext uri="{FF2B5EF4-FFF2-40B4-BE49-F238E27FC236}">
                <a16:creationId xmlns:a16="http://schemas.microsoft.com/office/drawing/2014/main" id="{6E6DA78A-7AA2-9E00-6BE5-23C57F0618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278459" y="5965246"/>
            <a:ext cx="839972" cy="839972"/>
          </a:xfrm>
          <a:prstGeom prst="rect">
            <a:avLst/>
          </a:prstGeom>
        </p:spPr>
      </p:pic>
      <p:pic>
        <p:nvPicPr>
          <p:cNvPr id="52" name="Picture 51" descr="A group of soldiers in military uniforms&#10;&#10;AI-generated content may be incorrect.">
            <a:extLst>
              <a:ext uri="{FF2B5EF4-FFF2-40B4-BE49-F238E27FC236}">
                <a16:creationId xmlns:a16="http://schemas.microsoft.com/office/drawing/2014/main" id="{06F76013-42F2-0AF3-11D4-2ED277CB2F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35" y="5527158"/>
            <a:ext cx="2495329" cy="1330842"/>
          </a:xfrm>
          <a:prstGeom prst="rect">
            <a:avLst/>
          </a:prstGeom>
        </p:spPr>
      </p:pic>
      <p:pic>
        <p:nvPicPr>
          <p:cNvPr id="54" name="Picture 53" descr="A close up of a device&#10;&#10;AI-generated content may be incorrect.">
            <a:extLst>
              <a:ext uri="{FF2B5EF4-FFF2-40B4-BE49-F238E27FC236}">
                <a16:creationId xmlns:a16="http://schemas.microsoft.com/office/drawing/2014/main" id="{B891DA3B-20FF-59E2-0CC3-03B7E6B2FF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3" y="6577522"/>
            <a:ext cx="506990" cy="20279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25D36EC-29B8-EE64-E84D-D2A3DDBD6012}"/>
              </a:ext>
            </a:extLst>
          </p:cNvPr>
          <p:cNvSpPr txBox="1"/>
          <p:nvPr/>
        </p:nvSpPr>
        <p:spPr>
          <a:xfrm>
            <a:off x="8715714" y="1560758"/>
            <a:ext cx="30408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Architecture &amp; Integration</a:t>
            </a:r>
            <a:endParaRPr lang="en-US" sz="105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bg1"/>
                </a:solidFill>
              </a:rPr>
              <a:t>MOSA design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bg1"/>
                </a:solidFill>
              </a:rPr>
              <a:t>2,000 W external power</a:t>
            </a:r>
            <a:endParaRPr lang="en-US" sz="105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bg1"/>
                </a:solidFill>
              </a:rPr>
              <a:t>Multi-fuel engine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</a:p>
          <a:p>
            <a:endParaRPr lang="en-US" sz="1050" b="1" dirty="0">
              <a:solidFill>
                <a:schemeClr val="bg1"/>
              </a:solidFill>
            </a:endParaRPr>
          </a:p>
          <a:p>
            <a:r>
              <a:rPr lang="en-US" sz="1050" b="1" dirty="0">
                <a:solidFill>
                  <a:schemeClr val="bg1"/>
                </a:solidFill>
              </a:rPr>
              <a:t>Payload Ecosystem</a:t>
            </a:r>
            <a:endParaRPr lang="en-US" sz="105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bg1"/>
                </a:solidFill>
              </a:rPr>
              <a:t>ARKEUS HSOR</a:t>
            </a:r>
            <a:r>
              <a:rPr lang="en-US" sz="1050" dirty="0">
                <a:solidFill>
                  <a:schemeClr val="bg1"/>
                </a:solidFill>
              </a:rPr>
              <a:t> – Multispectral ISR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bg1"/>
                </a:solidFill>
              </a:rPr>
              <a:t>NSP-3 / NSP-5</a:t>
            </a:r>
            <a:r>
              <a:rPr lang="en-US" sz="1050" dirty="0">
                <a:solidFill>
                  <a:schemeClr val="bg1"/>
                </a:solidFill>
              </a:rPr>
              <a:t> – SAR | GMTI | MMTI | CCD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bg1"/>
                </a:solidFill>
              </a:rPr>
              <a:t>Sentient Vision Systems</a:t>
            </a:r>
            <a:r>
              <a:rPr lang="en-US" sz="1050" dirty="0">
                <a:solidFill>
                  <a:schemeClr val="bg1"/>
                </a:solidFill>
              </a:rPr>
              <a:t> – Air, sea &amp; land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bg1"/>
                </a:solidFill>
              </a:rPr>
              <a:t>Trillium EO/IR</a:t>
            </a:r>
            <a:r>
              <a:rPr lang="en-US" sz="1050" dirty="0">
                <a:solidFill>
                  <a:schemeClr val="bg1"/>
                </a:solidFill>
              </a:rPr>
              <a:t> – AIM maritime and ISR tracking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bg1"/>
                </a:solidFill>
              </a:rPr>
              <a:t>HoodTech</a:t>
            </a:r>
            <a:r>
              <a:rPr lang="en-US" sz="1050" b="1" dirty="0">
                <a:solidFill>
                  <a:schemeClr val="bg1"/>
                </a:solidFill>
              </a:rPr>
              <a:t> EO/IR</a:t>
            </a:r>
            <a:r>
              <a:rPr lang="en-US" sz="1050" dirty="0">
                <a:solidFill>
                  <a:schemeClr val="bg1"/>
                </a:solidFill>
              </a:rPr>
              <a:t> – Air, sea &amp; land ISR 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214F64-99D9-665F-808C-D3F69F87789B}"/>
              </a:ext>
            </a:extLst>
          </p:cNvPr>
          <p:cNvCxnSpPr>
            <a:cxnSpLocks/>
          </p:cNvCxnSpPr>
          <p:nvPr/>
        </p:nvCxnSpPr>
        <p:spPr>
          <a:xfrm flipV="1">
            <a:off x="649178" y="2324630"/>
            <a:ext cx="647258" cy="34827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C3BE968-009D-6993-797B-CC9BA2684B03}"/>
              </a:ext>
            </a:extLst>
          </p:cNvPr>
          <p:cNvCxnSpPr>
            <a:cxnSpLocks/>
          </p:cNvCxnSpPr>
          <p:nvPr/>
        </p:nvCxnSpPr>
        <p:spPr>
          <a:xfrm flipH="1">
            <a:off x="751280" y="2413191"/>
            <a:ext cx="669549" cy="34558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C55EDB3-4B1A-6E5E-6734-2D6448A983A3}"/>
              </a:ext>
            </a:extLst>
          </p:cNvPr>
          <p:cNvCxnSpPr>
            <a:cxnSpLocks/>
          </p:cNvCxnSpPr>
          <p:nvPr/>
        </p:nvCxnSpPr>
        <p:spPr>
          <a:xfrm>
            <a:off x="1955880" y="1944706"/>
            <a:ext cx="3806745" cy="695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623512A-2989-2D94-48BF-5A87A1CD7BA4}"/>
              </a:ext>
            </a:extLst>
          </p:cNvPr>
          <p:cNvCxnSpPr>
            <a:cxnSpLocks/>
          </p:cNvCxnSpPr>
          <p:nvPr/>
        </p:nvCxnSpPr>
        <p:spPr>
          <a:xfrm flipH="1" flipV="1">
            <a:off x="1955880" y="2056541"/>
            <a:ext cx="3509894" cy="645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0388A27-00C6-1E41-0200-C92C42FB05E7}"/>
              </a:ext>
            </a:extLst>
          </p:cNvPr>
          <p:cNvCxnSpPr>
            <a:cxnSpLocks/>
          </p:cNvCxnSpPr>
          <p:nvPr/>
        </p:nvCxnSpPr>
        <p:spPr>
          <a:xfrm>
            <a:off x="6242671" y="3178948"/>
            <a:ext cx="3513221" cy="1358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397EC64-E6FB-EA8D-0445-F7C1C72FE9E1}"/>
              </a:ext>
            </a:extLst>
          </p:cNvPr>
          <p:cNvCxnSpPr>
            <a:cxnSpLocks/>
          </p:cNvCxnSpPr>
          <p:nvPr/>
        </p:nvCxnSpPr>
        <p:spPr>
          <a:xfrm flipH="1" flipV="1">
            <a:off x="6242671" y="3283363"/>
            <a:ext cx="3365437" cy="13182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A65131A-EE27-E697-9EE5-CA7B525EAF85}"/>
              </a:ext>
            </a:extLst>
          </p:cNvPr>
          <p:cNvCxnSpPr>
            <a:cxnSpLocks/>
          </p:cNvCxnSpPr>
          <p:nvPr/>
        </p:nvCxnSpPr>
        <p:spPr>
          <a:xfrm flipH="1">
            <a:off x="4439780" y="3350419"/>
            <a:ext cx="1322845" cy="68195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179DEF-15D3-2F1E-851E-65CD9E2D37C7}"/>
              </a:ext>
            </a:extLst>
          </p:cNvPr>
          <p:cNvCxnSpPr>
            <a:cxnSpLocks/>
          </p:cNvCxnSpPr>
          <p:nvPr/>
        </p:nvCxnSpPr>
        <p:spPr>
          <a:xfrm flipH="1">
            <a:off x="7198473" y="6077620"/>
            <a:ext cx="1301657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B3297F-0308-89B7-48D1-27C5B8DD2342}"/>
              </a:ext>
            </a:extLst>
          </p:cNvPr>
          <p:cNvCxnSpPr>
            <a:cxnSpLocks/>
          </p:cNvCxnSpPr>
          <p:nvPr/>
        </p:nvCxnSpPr>
        <p:spPr>
          <a:xfrm rot="10800000" flipH="1">
            <a:off x="7198473" y="6172698"/>
            <a:ext cx="1301657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27CEF2D-20DB-FAF6-15AC-49161CF32C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83" y="171934"/>
            <a:ext cx="7772400" cy="1216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1984C2-9D73-F6E7-DA98-FA02B919E3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62903" flipV="1">
            <a:off x="1653977" y="5601345"/>
            <a:ext cx="2351660" cy="15677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4CB3BC-69C4-DD74-7C74-FBF2FA01DBE4}"/>
              </a:ext>
            </a:extLst>
          </p:cNvPr>
          <p:cNvSpPr txBox="1"/>
          <p:nvPr/>
        </p:nvSpPr>
        <p:spPr>
          <a:xfrm>
            <a:off x="1456309" y="2317755"/>
            <a:ext cx="272184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Command &amp;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</a:rPr>
              <a:t>Primary: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pLEO</a:t>
            </a:r>
            <a:r>
              <a:rPr lang="en-US" sz="1100" dirty="0">
                <a:solidFill>
                  <a:schemeClr val="bg1"/>
                </a:solidFill>
              </a:rPr>
              <a:t> SATCOM — 20 </a:t>
            </a:r>
            <a:r>
              <a:rPr lang="en-US" sz="1100" dirty="0" err="1">
                <a:solidFill>
                  <a:schemeClr val="bg1"/>
                </a:solidFill>
              </a:rPr>
              <a:t>ms</a:t>
            </a:r>
            <a:r>
              <a:rPr lang="en-US" sz="1100" dirty="0">
                <a:solidFill>
                  <a:schemeClr val="bg1"/>
                </a:solidFill>
              </a:rPr>
              <a:t> latency, encrypted, web-viewable payload feed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</a:rPr>
              <a:t>Backup:</a:t>
            </a:r>
            <a:r>
              <a:rPr lang="en-US" sz="1100" dirty="0">
                <a:solidFill>
                  <a:schemeClr val="bg1"/>
                </a:solidFill>
              </a:rPr>
              <a:t> Silvus SC-4400 — </a:t>
            </a:r>
            <a:r>
              <a:rPr lang="en-US" sz="1100" dirty="0" err="1">
                <a:solidFill>
                  <a:schemeClr val="bg1"/>
                </a:solidFill>
              </a:rPr>
              <a:t>RoIP</a:t>
            </a:r>
            <a:r>
              <a:rPr lang="en-US" sz="1100" dirty="0">
                <a:solidFill>
                  <a:schemeClr val="bg1"/>
                </a:solidFill>
              </a:rPr>
              <a:t> &amp; LOI3 link redundancy</a:t>
            </a:r>
          </a:p>
        </p:txBody>
      </p:sp>
      <p:pic>
        <p:nvPicPr>
          <p:cNvPr id="29" name="Picture 28" descr="A white truck with an object on the back&#10;&#10;AI-generated content may be incorrect.">
            <a:extLst>
              <a:ext uri="{FF2B5EF4-FFF2-40B4-BE49-F238E27FC236}">
                <a16:creationId xmlns:a16="http://schemas.microsoft.com/office/drawing/2014/main" id="{F8628343-A0C6-395C-EAD0-D98448B5BB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73" y="3901358"/>
            <a:ext cx="1053356" cy="700287"/>
          </a:xfrm>
          <a:prstGeom prst="rect">
            <a:avLst/>
          </a:prstGeom>
        </p:spPr>
      </p:pic>
      <p:pic>
        <p:nvPicPr>
          <p:cNvPr id="5" name="Picture 4" descr="A close-up of a phone case&#10;&#10;AI-generated content may be incorrect.">
            <a:extLst>
              <a:ext uri="{FF2B5EF4-FFF2-40B4-BE49-F238E27FC236}">
                <a16:creationId xmlns:a16="http://schemas.microsoft.com/office/drawing/2014/main" id="{393953D1-2553-9C79-EB26-041F708D25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314" y="5401545"/>
            <a:ext cx="228760" cy="389686"/>
          </a:xfrm>
          <a:prstGeom prst="rect">
            <a:avLst/>
          </a:prstGeom>
        </p:spPr>
      </p:pic>
      <p:pic>
        <p:nvPicPr>
          <p:cNvPr id="7" name="Picture 6" descr="A close-up of a phone case&#10;&#10;AI-generated content may be incorrect.">
            <a:extLst>
              <a:ext uri="{FF2B5EF4-FFF2-40B4-BE49-F238E27FC236}">
                <a16:creationId xmlns:a16="http://schemas.microsoft.com/office/drawing/2014/main" id="{20622050-D1D4-01F4-3F4F-8D4878A678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682" y="5324998"/>
            <a:ext cx="228760" cy="389686"/>
          </a:xfrm>
          <a:prstGeom prst="rect">
            <a:avLst/>
          </a:prstGeom>
        </p:spPr>
      </p:pic>
      <p:pic>
        <p:nvPicPr>
          <p:cNvPr id="8" name="Picture 7" descr="A close-up of a phone case&#10;&#10;AI-generated content may be incorrect.">
            <a:extLst>
              <a:ext uri="{FF2B5EF4-FFF2-40B4-BE49-F238E27FC236}">
                <a16:creationId xmlns:a16="http://schemas.microsoft.com/office/drawing/2014/main" id="{8093C8AD-64AC-4AD5-EDF7-BBB3A09980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793" y="5368762"/>
            <a:ext cx="228760" cy="38968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0F19EE-6152-48D4-4F65-7F31549EB563}"/>
              </a:ext>
            </a:extLst>
          </p:cNvPr>
          <p:cNvCxnSpPr>
            <a:cxnSpLocks/>
          </p:cNvCxnSpPr>
          <p:nvPr/>
        </p:nvCxnSpPr>
        <p:spPr>
          <a:xfrm flipH="1">
            <a:off x="5465774" y="5385452"/>
            <a:ext cx="435419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E95A27-1547-9611-1F78-E5947250A75C}"/>
              </a:ext>
            </a:extLst>
          </p:cNvPr>
          <p:cNvCxnSpPr>
            <a:cxnSpLocks/>
          </p:cNvCxnSpPr>
          <p:nvPr/>
        </p:nvCxnSpPr>
        <p:spPr>
          <a:xfrm>
            <a:off x="5523139" y="5455350"/>
            <a:ext cx="435419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0E05AB-6C36-E965-BB8E-D4670A42CABB}"/>
              </a:ext>
            </a:extLst>
          </p:cNvPr>
          <p:cNvCxnSpPr>
            <a:cxnSpLocks/>
          </p:cNvCxnSpPr>
          <p:nvPr/>
        </p:nvCxnSpPr>
        <p:spPr>
          <a:xfrm flipH="1">
            <a:off x="6361125" y="5526490"/>
            <a:ext cx="143164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5C410F-57D5-F974-1FC4-FBC65A10E951}"/>
              </a:ext>
            </a:extLst>
          </p:cNvPr>
          <p:cNvCxnSpPr>
            <a:cxnSpLocks/>
          </p:cNvCxnSpPr>
          <p:nvPr/>
        </p:nvCxnSpPr>
        <p:spPr>
          <a:xfrm>
            <a:off x="6418490" y="5596388"/>
            <a:ext cx="137507" cy="664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2A427C-684B-3CF0-DAE8-4536F2CFB46C}"/>
              </a:ext>
            </a:extLst>
          </p:cNvPr>
          <p:cNvCxnSpPr>
            <a:cxnSpLocks/>
          </p:cNvCxnSpPr>
          <p:nvPr/>
        </p:nvCxnSpPr>
        <p:spPr>
          <a:xfrm>
            <a:off x="7198473" y="6380899"/>
            <a:ext cx="2798050" cy="19662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0C9B926-5E83-506C-847C-B1B2019EE65B}"/>
              </a:ext>
            </a:extLst>
          </p:cNvPr>
          <p:cNvCxnSpPr>
            <a:cxnSpLocks/>
          </p:cNvCxnSpPr>
          <p:nvPr/>
        </p:nvCxnSpPr>
        <p:spPr>
          <a:xfrm flipH="1" flipV="1">
            <a:off x="7099603" y="6430049"/>
            <a:ext cx="2770080" cy="20627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8E0843E-C5E3-B65F-690B-9C1930C212E0}"/>
              </a:ext>
            </a:extLst>
          </p:cNvPr>
          <p:cNvSpPr txBox="1"/>
          <p:nvPr/>
        </p:nvSpPr>
        <p:spPr>
          <a:xfrm>
            <a:off x="5585785" y="5471418"/>
            <a:ext cx="62598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Silvus SM5200</a:t>
            </a:r>
          </a:p>
        </p:txBody>
      </p:sp>
    </p:spTree>
    <p:extLst>
      <p:ext uri="{BB962C8B-B14F-4D97-AF65-F5344CB8AC3E}">
        <p14:creationId xmlns:p14="http://schemas.microsoft.com/office/powerpoint/2010/main" val="1583414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2560</TotalTime>
  <Words>121</Words>
  <Application>Microsoft Office PowerPoint</Application>
  <PresentationFormat>Widescreen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 Burger</dc:creator>
  <cp:lastModifiedBy>Ken Burger</cp:lastModifiedBy>
  <cp:revision>7</cp:revision>
  <dcterms:created xsi:type="dcterms:W3CDTF">2025-10-27T19:43:38Z</dcterms:created>
  <dcterms:modified xsi:type="dcterms:W3CDTF">2025-10-29T17:27:34Z</dcterms:modified>
</cp:coreProperties>
</file>